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26" r:id="rId1"/>
  </p:sldMasterIdLst>
  <p:notesMasterIdLst>
    <p:notesMasterId r:id="rId9"/>
  </p:notesMasterIdLst>
  <p:sldIdLst>
    <p:sldId id="256" r:id="rId2"/>
    <p:sldId id="289" r:id="rId3"/>
    <p:sldId id="308" r:id="rId4"/>
    <p:sldId id="310" r:id="rId5"/>
    <p:sldId id="309" r:id="rId6"/>
    <p:sldId id="311" r:id="rId7"/>
    <p:sldId id="27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374568D-EB7E-44D3-A18E-C36D9E4B39FB}">
          <p14:sldIdLst>
            <p14:sldId id="256"/>
            <p14:sldId id="289"/>
            <p14:sldId id="308"/>
            <p14:sldId id="310"/>
            <p14:sldId id="309"/>
            <p14:sldId id="311"/>
          </p14:sldIdLst>
        </p14:section>
        <p14:section name="Стандартизация и развитие качества" id="{D6AA2CD0-45A3-4D9A-9EF4-81A887666CAF}">
          <p14:sldIdLst>
            <p14:sldId id="276"/>
          </p14:sldIdLst>
        </p14:section>
        <p14:section name="Обеспечение качества" id="{2A1661F4-7A65-4D5D-B373-08E614773937}">
          <p14:sldIdLst/>
        </p14:section>
        <p14:section name="Контроль качества" id="{8F522914-6900-4F91-9D81-95F1D6A1B294}">
          <p14:sldIdLst/>
        </p14:section>
        <p14:section name="Риски и возможности" id="{8AFBBFD2-B97C-4CB9-B0EC-2852BFD482C3}">
          <p14:sldIdLst/>
        </p14:section>
        <p14:section name="Производительность" id="{AE3468F7-255C-472A-A3D9-0484FA51BFC6}">
          <p14:sldIdLst/>
        </p14:section>
        <p14:section name="Раздел без заголовка" id="{50D43B71-5A55-4E3D-ACB2-60E20D620C9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urzhan BAKIROV" initials="BB" lastIdx="3" clrIdx="0">
    <p:extLst>
      <p:ext uri="{19B8F6BF-5375-455C-9EA6-DF929625EA0E}">
        <p15:presenceInfo xmlns:p15="http://schemas.microsoft.com/office/powerpoint/2012/main" userId="Baurzhan BAKIRO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4B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4533" autoAdjust="0"/>
  </p:normalViewPr>
  <p:slideViewPr>
    <p:cSldViewPr snapToGrid="0">
      <p:cViewPr varScale="1">
        <p:scale>
          <a:sx n="76" d="100"/>
          <a:sy n="76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8656328516915426E-2"/>
          <c:y val="0.10895213653682001"/>
          <c:w val="0.62099467141642606"/>
          <c:h val="0.687698312483699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F2F-4FE6-BA56-9254DEA89C4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4000"/>
                    </a:schemeClr>
                  </a:gs>
                  <a:gs pos="100000">
                    <a:schemeClr val="accent2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F2F-4FE6-BA56-9254DEA89C4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F2F-4FE6-BA56-9254DEA89C4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4000"/>
                    </a:schemeClr>
                  </a:gs>
                  <a:gs pos="100000">
                    <a:schemeClr val="accent4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F2F-4FE6-BA56-9254DEA89C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1 курс</c:v>
                </c:pt>
                <c:pt idx="1">
                  <c:v>2 курс</c:v>
                </c:pt>
                <c:pt idx="2">
                  <c:v>3 курс</c:v>
                </c:pt>
                <c:pt idx="3">
                  <c:v>4 курс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573</c:v>
                </c:pt>
                <c:pt idx="1">
                  <c:v>234</c:v>
                </c:pt>
                <c:pt idx="2">
                  <c:v>277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F2F-4FE6-BA56-9254DEA89C4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754590592065258"/>
          <c:y val="0.33873680235010051"/>
          <c:w val="8.3719257491353949E-2"/>
          <c:h val="0.248976960435437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9430997858415E-2"/>
          <c:y val="8.0057796952422794E-2"/>
          <c:w val="0.62316538341681427"/>
          <c:h val="0.690325070627735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BA0-45A0-B284-F4F958CA7DC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4000"/>
                    </a:schemeClr>
                  </a:gs>
                  <a:gs pos="100000">
                    <a:schemeClr val="accent2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BA0-45A0-B284-F4F958CA7DC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BA0-45A0-B284-F4F958CA7DC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4000"/>
                    </a:schemeClr>
                  </a:gs>
                  <a:gs pos="100000">
                    <a:schemeClr val="accent4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BA0-45A0-B284-F4F958CA7DCB}"/>
              </c:ext>
            </c:extLst>
          </c:dPt>
          <c:dLbls>
            <c:dLbl>
              <c:idx val="0"/>
              <c:layout>
                <c:manualLayout>
                  <c:x val="-2.4132191202961228E-2"/>
                  <c:y val="2.62675814403611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A0-45A0-B284-F4F958CA7DCB}"/>
                </c:ext>
              </c:extLst>
            </c:dLbl>
            <c:dLbl>
              <c:idx val="1"/>
              <c:layout>
                <c:manualLayout>
                  <c:x val="2.6430495127052731E-2"/>
                  <c:y val="1.050703257614443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A0-45A0-B284-F4F958CA7D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Да, один раз</c:v>
                </c:pt>
                <c:pt idx="1">
                  <c:v>Да, более 2 раз</c:v>
                </c:pt>
                <c:pt idx="2">
                  <c:v>Нет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5</c:v>
                </c:pt>
                <c:pt idx="2">
                  <c:v>1126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A0-45A0-B284-F4F958CA7DC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095472268882017"/>
          <c:y val="0.14595261038744267"/>
          <c:w val="0.26124531155047925"/>
          <c:h val="0.776390284138703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9430997858415E-2"/>
          <c:y val="8.0057796952422794E-2"/>
          <c:w val="0.62316538341681427"/>
          <c:h val="0.690325070627735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BA0-45A0-B284-F4F958CA7DC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4000"/>
                    </a:schemeClr>
                  </a:gs>
                  <a:gs pos="100000">
                    <a:schemeClr val="accent2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BA0-45A0-B284-F4F958CA7DC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BA0-45A0-B284-F4F958CA7DC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4000"/>
                    </a:schemeClr>
                  </a:gs>
                  <a:gs pos="100000">
                    <a:schemeClr val="accent4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BA0-45A0-B284-F4F958CA7DCB}"/>
              </c:ext>
            </c:extLst>
          </c:dPt>
          <c:dLbls>
            <c:dLbl>
              <c:idx val="0"/>
              <c:layout>
                <c:manualLayout>
                  <c:x val="-2.8728799051144362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A0-45A0-B284-F4F958CA7DCB}"/>
                </c:ext>
              </c:extLst>
            </c:dLbl>
            <c:dLbl>
              <c:idx val="1"/>
              <c:layout>
                <c:manualLayout>
                  <c:x val="3.1027102975235824E-2"/>
                  <c:y val="3.41478558724694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A0-45A0-B284-F4F958CA7D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Да, регулярно</c:v>
                </c:pt>
                <c:pt idx="1">
                  <c:v>Да, иногда</c:v>
                </c:pt>
                <c:pt idx="2">
                  <c:v>Не приходилось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1132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A0-45A0-B284-F4F958CA7DC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095472268882017"/>
          <c:y val="0.14595261038744267"/>
          <c:w val="0.26124531155047925"/>
          <c:h val="0.776390284138703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9430997858415E-2"/>
          <c:y val="8.0057796952422794E-2"/>
          <c:w val="0.62316538341681427"/>
          <c:h val="0.690325070627735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27A-43F8-9433-C04E382687A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4000"/>
                    </a:schemeClr>
                  </a:gs>
                  <a:gs pos="100000">
                    <a:schemeClr val="accent2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27A-43F8-9433-C04E382687A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27A-43F8-9433-C04E382687A9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4000"/>
                    </a:schemeClr>
                  </a:gs>
                  <a:gs pos="100000">
                    <a:schemeClr val="accent4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27A-43F8-9433-C04E382687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</c:v>
                </c:pt>
                <c:pt idx="1">
                  <c:v>1118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27A-43F8-9433-C04E382687A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095472268882017"/>
          <c:y val="0.14595261038744267"/>
          <c:w val="0.26124531155047925"/>
          <c:h val="0.776390284138703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9430997858415E-2"/>
          <c:y val="8.0057796952422794E-2"/>
          <c:w val="0.62316538341681427"/>
          <c:h val="0.690325070627735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27A-43F8-9433-C04E382687A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4000"/>
                    </a:schemeClr>
                  </a:gs>
                  <a:gs pos="100000">
                    <a:schemeClr val="accent2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27A-43F8-9433-C04E382687A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27A-43F8-9433-C04E382687A9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4000"/>
                    </a:schemeClr>
                  </a:gs>
                  <a:gs pos="100000">
                    <a:schemeClr val="accent4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27A-43F8-9433-C04E382687A9}"/>
              </c:ext>
            </c:extLst>
          </c:dPt>
          <c:dLbls>
            <c:dLbl>
              <c:idx val="0"/>
              <c:layout>
                <c:manualLayout>
                  <c:x val="-2.5281343165007002E-2"/>
                  <c:y val="-2.62675814403611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7A-43F8-9433-C04E382687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Месяц назад</c:v>
                </c:pt>
                <c:pt idx="1">
                  <c:v>Полугода назад</c:v>
                </c:pt>
                <c:pt idx="2">
                  <c:v>Никогда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</c:v>
                </c:pt>
                <c:pt idx="1">
                  <c:v>31</c:v>
                </c:pt>
                <c:pt idx="2">
                  <c:v>1095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27A-43F8-9433-C04E382687A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095472268882017"/>
          <c:y val="0.14595261038744267"/>
          <c:w val="0.26124531155047925"/>
          <c:h val="0.776390284138703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762D6-CF66-47DC-962E-F2D0A193EBC1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9BF39-4684-4BF9-B94C-B4201067A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367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9BF39-4684-4BF9-B94C-B4201067A0A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261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Перед тем, как перейти к задачам на 2021, позвольте представить</a:t>
            </a:r>
            <a:r>
              <a:rPr lang="ru-RU" baseline="0" dirty="0"/>
              <a:t> краткую информацию по службе качества, ее функциях, структуре.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9BF39-4684-4BF9-B94C-B4201067A0A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203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Перед тем, как перейти к задачам на 2021, позвольте представить</a:t>
            </a:r>
            <a:r>
              <a:rPr lang="ru-RU" baseline="0" dirty="0"/>
              <a:t> краткую информацию по службе качества, ее функциях, структуре.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9BF39-4684-4BF9-B94C-B4201067A0A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283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Перед тем, как перейти к задачам на 2021, позвольте представить</a:t>
            </a:r>
            <a:r>
              <a:rPr lang="ru-RU" baseline="0" dirty="0"/>
              <a:t> краткую информацию по службе качества, ее функциях, структуре.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9BF39-4684-4BF9-B94C-B4201067A0A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195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Перед тем, как перейти к задачам на 2021, позвольте представить</a:t>
            </a:r>
            <a:r>
              <a:rPr lang="ru-RU" baseline="0" dirty="0"/>
              <a:t> краткую информацию по службе качества, ее функциях, структуре.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9BF39-4684-4BF9-B94C-B4201067A0A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93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Перед тем, как перейти к задачам на 2021, позвольте представить</a:t>
            </a:r>
            <a:r>
              <a:rPr lang="ru-RU" baseline="0" dirty="0"/>
              <a:t> краткую информацию по службе качества, ее функциях, структуре.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9BF39-4684-4BF9-B94C-B4201067A0A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009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7607-6AAA-4B50-A6BF-FE300AF3EE2E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93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1E15-0883-4D32-B89C-95C1E3E331BE}" type="datetime1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25990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1E15-0883-4D32-B89C-95C1E3E331BE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9766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1E15-0883-4D32-B89C-95C1E3E331BE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799821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1E15-0883-4D32-B89C-95C1E3E331BE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13950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1E15-0883-4D32-B89C-95C1E3E331BE}" type="datetime1">
              <a:rPr lang="ru-RU" smtClean="0"/>
              <a:t>01.04.2024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60835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1E15-0883-4D32-B89C-95C1E3E331BE}" type="datetime1">
              <a:rPr lang="ru-RU" smtClean="0"/>
              <a:t>01.04.2024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77136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E6B4-12A0-41DF-99DB-B5D90BBF9D69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688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C11-B759-419D-AEAE-6B555B5E15A8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50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E940-F851-468B-B705-600C6B68BCB5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31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5C66-252F-4574-A49E-FFBE03AAC510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2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AD68A-C039-4572-B1CF-FAF28B7963B7}" type="datetime1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70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70CE9-362F-4EFF-8EC3-0E459D6CB76F}" type="datetime1">
              <a:rPr lang="ru-RU" smtClean="0"/>
              <a:t>01.04.2024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55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AE03-8DEB-4153-B6DE-29E37F574D2F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03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BE8-3F86-4774-9C60-8EE380B1FD45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39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1FE0-E50C-47ED-910E-6427BDC11EA4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55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6E3-DB5F-4FAA-B54B-6B69F6510F9A}" type="datetime1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20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E8D1E15-0883-4D32-B89C-95C1E3E331BE}" type="datetime1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Civil aviation academy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6A33E-000D-4381-9B31-7C401C392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851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Прямая соединительная линия 29"/>
          <p:cNvCxnSpPr>
            <a:cxnSpLocks/>
          </p:cNvCxnSpPr>
          <p:nvPr/>
        </p:nvCxnSpPr>
        <p:spPr>
          <a:xfrm>
            <a:off x="6377436" y="5597569"/>
            <a:ext cx="5521276" cy="0"/>
          </a:xfrm>
          <a:prstGeom prst="line">
            <a:avLst/>
          </a:prstGeom>
          <a:ln w="63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55" y="180925"/>
            <a:ext cx="1258491" cy="8251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58146" y="5710310"/>
            <a:ext cx="10440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i="1" dirty="0">
                <a:solidFill>
                  <a:schemeClr val="tx2"/>
                </a:solidFill>
              </a:rPr>
              <a:t>Антикоррупционный </a:t>
            </a:r>
            <a:r>
              <a:rPr lang="ru-RU" sz="1400" b="1" i="1" dirty="0" err="1">
                <a:solidFill>
                  <a:schemeClr val="tx2"/>
                </a:solidFill>
              </a:rPr>
              <a:t>комплаенс</a:t>
            </a:r>
            <a:r>
              <a:rPr lang="ru-RU" sz="1400" b="1" i="1" dirty="0">
                <a:solidFill>
                  <a:schemeClr val="tx2"/>
                </a:solidFill>
              </a:rPr>
              <a:t>-офицер</a:t>
            </a:r>
          </a:p>
          <a:p>
            <a:pPr algn="r"/>
            <a:r>
              <a:rPr lang="ru-RU" sz="1400" b="1" i="1" dirty="0" err="1">
                <a:solidFill>
                  <a:schemeClr val="tx2"/>
                </a:solidFill>
              </a:rPr>
              <a:t>Тельтаев</a:t>
            </a:r>
            <a:r>
              <a:rPr lang="ru-RU" sz="1400" b="1" i="1" dirty="0">
                <a:solidFill>
                  <a:schemeClr val="tx2"/>
                </a:solidFill>
              </a:rPr>
              <a:t> </a:t>
            </a:r>
            <a:r>
              <a:rPr lang="ru-RU" sz="1400" b="1" i="1" dirty="0" err="1">
                <a:solidFill>
                  <a:schemeClr val="tx2"/>
                </a:solidFill>
              </a:rPr>
              <a:t>Бауыржан</a:t>
            </a:r>
            <a:endParaRPr lang="ru-RU" sz="1400" b="1" i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13832" y="299174"/>
            <a:ext cx="4669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chemeClr val="tx2"/>
                </a:solidFill>
              </a:rPr>
              <a:t>Антикоррупционный </a:t>
            </a:r>
            <a:r>
              <a:rPr lang="ru-RU" b="1" i="1" dirty="0" err="1">
                <a:solidFill>
                  <a:schemeClr val="tx2"/>
                </a:solidFill>
              </a:rPr>
              <a:t>комплаенс</a:t>
            </a:r>
            <a:r>
              <a:rPr lang="ru-RU" b="1" i="1" dirty="0">
                <a:solidFill>
                  <a:schemeClr val="tx2"/>
                </a:solidFill>
              </a:rPr>
              <a:t>  </a:t>
            </a:r>
            <a:endParaRPr lang="ru-RU" sz="1600" b="1" i="1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79600" y="1701877"/>
            <a:ext cx="8674100" cy="390876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kk-KZ" sz="2800" b="1" dirty="0">
                <a:solidFill>
                  <a:schemeClr val="tx2">
                    <a:lumMod val="9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Отчет по результатам анонимного онлайн анкетирования в рамках исполнения соответствующего пункта Плана противодействия коррупции на 2023-2024 учебные годы</a:t>
            </a:r>
          </a:p>
          <a:p>
            <a:pPr>
              <a:spcAft>
                <a:spcPts val="600"/>
              </a:spcAft>
            </a:pPr>
            <a:endParaRPr lang="kk-KZ" sz="2800" b="1" dirty="0">
              <a:solidFill>
                <a:schemeClr val="tx2">
                  <a:lumMod val="9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kk-KZ" sz="20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Всего приняли участие: 1137 студентов</a:t>
            </a:r>
          </a:p>
          <a:p>
            <a:pPr>
              <a:spcAft>
                <a:spcPts val="600"/>
              </a:spcAft>
            </a:pPr>
            <a:r>
              <a:rPr lang="kk-KZ" sz="20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Кол-во вопросов: 5</a:t>
            </a:r>
          </a:p>
          <a:p>
            <a:pPr>
              <a:spcAft>
                <a:spcPts val="600"/>
              </a:spcAft>
            </a:pPr>
            <a:r>
              <a:rPr lang="kk-KZ" sz="20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Период анкетирования: с 18.01.2024г. по 01.03.2024г.</a:t>
            </a:r>
          </a:p>
        </p:txBody>
      </p:sp>
      <p:sp>
        <p:nvSpPr>
          <p:cNvPr id="12" name="Овал 11"/>
          <p:cNvSpPr/>
          <p:nvPr/>
        </p:nvSpPr>
        <p:spPr>
          <a:xfrm>
            <a:off x="1702172" y="1960299"/>
            <a:ext cx="91254" cy="717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flipH="1">
            <a:off x="1833880" y="4625077"/>
            <a:ext cx="45719" cy="4571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 flipH="1">
            <a:off x="1839146" y="4990027"/>
            <a:ext cx="45719" cy="4571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 flipH="1">
            <a:off x="1833881" y="5389881"/>
            <a:ext cx="45719" cy="4571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8" y="5340"/>
            <a:ext cx="12192000" cy="841101"/>
          </a:xfrm>
          <a:prstGeom prst="rect">
            <a:avLst/>
          </a:prstGeom>
          <a:solidFill>
            <a:srgbClr val="314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spcBef>
                <a:spcPts val="95"/>
              </a:spcBef>
            </a:pPr>
            <a:r>
              <a:rPr lang="kk-K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Результаты онлайн анкетирования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5" y="21572"/>
            <a:ext cx="1258491" cy="825198"/>
          </a:xfrm>
          <a:prstGeom prst="rect">
            <a:avLst/>
          </a:prstGeom>
        </p:spPr>
      </p:pic>
      <p:sp>
        <p:nvSpPr>
          <p:cNvPr id="17" name="object 11">
            <a:extLst>
              <a:ext uri="{FF2B5EF4-FFF2-40B4-BE49-F238E27FC236}">
                <a16:creationId xmlns:a16="http://schemas.microsoft.com/office/drawing/2014/main" id="{57C8B216-7EDA-456B-8CF7-89DCA790F9C2}"/>
              </a:ext>
            </a:extLst>
          </p:cNvPr>
          <p:cNvSpPr txBox="1"/>
          <p:nvPr/>
        </p:nvSpPr>
        <p:spPr>
          <a:xfrm>
            <a:off x="350826" y="1167980"/>
            <a:ext cx="10942283" cy="368691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r>
              <a:rPr lang="ru-RU" dirty="0"/>
              <a:t>	</a:t>
            </a:r>
            <a:r>
              <a:rPr lang="ru-RU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каком курсе Вы учитесь?</a:t>
            </a:r>
            <a:r>
              <a:rPr lang="ru-RU" b="1" dirty="0"/>
              <a:t>	</a:t>
            </a:r>
            <a:endParaRPr sz="2300" b="1" dirty="0">
              <a:latin typeface="Calibri"/>
              <a:cs typeface="Calibri"/>
            </a:endParaRP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2282065412"/>
              </p:ext>
            </p:extLst>
          </p:nvPr>
        </p:nvGraphicFramePr>
        <p:xfrm>
          <a:off x="551793" y="2023143"/>
          <a:ext cx="10741316" cy="4834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0925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8" y="5340"/>
            <a:ext cx="12192000" cy="841101"/>
          </a:xfrm>
          <a:prstGeom prst="rect">
            <a:avLst/>
          </a:prstGeom>
          <a:solidFill>
            <a:srgbClr val="314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spcBef>
                <a:spcPts val="95"/>
              </a:spcBef>
            </a:pPr>
            <a:r>
              <a:rPr lang="kk-K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Результаты онлайн анкетирования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5" y="21572"/>
            <a:ext cx="1258491" cy="825198"/>
          </a:xfrm>
          <a:prstGeom prst="rect">
            <a:avLst/>
          </a:prstGeom>
        </p:spPr>
      </p:pic>
      <p:sp>
        <p:nvSpPr>
          <p:cNvPr id="17" name="object 11">
            <a:extLst>
              <a:ext uri="{FF2B5EF4-FFF2-40B4-BE49-F238E27FC236}">
                <a16:creationId xmlns:a16="http://schemas.microsoft.com/office/drawing/2014/main" id="{57C8B216-7EDA-456B-8CF7-89DCA790F9C2}"/>
              </a:ext>
            </a:extLst>
          </p:cNvPr>
          <p:cNvSpPr txBox="1"/>
          <p:nvPr/>
        </p:nvSpPr>
        <p:spPr>
          <a:xfrm>
            <a:off x="350826" y="1167980"/>
            <a:ext cx="10942283" cy="98424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Сталкивались ли Вы в текущем учебном году с проявлениями коррупции в стенах Академии?</a:t>
            </a:r>
            <a:endParaRPr lang="ru-RU" sz="2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sz="2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483674308"/>
              </p:ext>
            </p:extLst>
          </p:nvPr>
        </p:nvGraphicFramePr>
        <p:xfrm>
          <a:off x="551793" y="2023143"/>
          <a:ext cx="11051628" cy="4834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528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8" y="5340"/>
            <a:ext cx="12192000" cy="841101"/>
          </a:xfrm>
          <a:prstGeom prst="rect">
            <a:avLst/>
          </a:prstGeom>
          <a:solidFill>
            <a:srgbClr val="314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spcBef>
                <a:spcPts val="95"/>
              </a:spcBef>
            </a:pPr>
            <a:r>
              <a:rPr lang="kk-K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Результаты онлайн анкетирования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5" y="21572"/>
            <a:ext cx="1258491" cy="825198"/>
          </a:xfrm>
          <a:prstGeom prst="rect">
            <a:avLst/>
          </a:prstGeom>
        </p:spPr>
      </p:pic>
      <p:sp>
        <p:nvSpPr>
          <p:cNvPr id="17" name="object 11">
            <a:extLst>
              <a:ext uri="{FF2B5EF4-FFF2-40B4-BE49-F238E27FC236}">
                <a16:creationId xmlns:a16="http://schemas.microsoft.com/office/drawing/2014/main" id="{57C8B216-7EDA-456B-8CF7-89DCA790F9C2}"/>
              </a:ext>
            </a:extLst>
          </p:cNvPr>
          <p:cNvSpPr txBox="1"/>
          <p:nvPr/>
        </p:nvSpPr>
        <p:spPr>
          <a:xfrm>
            <a:off x="350826" y="1167980"/>
            <a:ext cx="10942283" cy="98424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3. Приходилось ли Вам давать взятку преподавателю кафедры </a:t>
            </a:r>
            <a:r>
              <a:rPr lang="ru-RU" sz="2000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(деньги, подарки) </a:t>
            </a:r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получение оценки?</a:t>
            </a:r>
            <a:endParaRPr lang="ru-RU" sz="2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sz="2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1238225931"/>
              </p:ext>
            </p:extLst>
          </p:nvPr>
        </p:nvGraphicFramePr>
        <p:xfrm>
          <a:off x="551793" y="2023143"/>
          <a:ext cx="11051628" cy="4834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9357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8" y="5340"/>
            <a:ext cx="12192000" cy="841101"/>
          </a:xfrm>
          <a:prstGeom prst="rect">
            <a:avLst/>
          </a:prstGeom>
          <a:solidFill>
            <a:srgbClr val="314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spcBef>
                <a:spcPts val="95"/>
              </a:spcBef>
            </a:pPr>
            <a:r>
              <a:rPr lang="kk-K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Результаты онлайн анкетирования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5" y="21572"/>
            <a:ext cx="1258491" cy="825198"/>
          </a:xfrm>
          <a:prstGeom prst="rect">
            <a:avLst/>
          </a:prstGeom>
        </p:spPr>
      </p:pic>
      <p:sp>
        <p:nvSpPr>
          <p:cNvPr id="17" name="object 11">
            <a:extLst>
              <a:ext uri="{FF2B5EF4-FFF2-40B4-BE49-F238E27FC236}">
                <a16:creationId xmlns:a16="http://schemas.microsoft.com/office/drawing/2014/main" id="{57C8B216-7EDA-456B-8CF7-89DCA790F9C2}"/>
              </a:ext>
            </a:extLst>
          </p:cNvPr>
          <p:cNvSpPr txBox="1"/>
          <p:nvPr/>
        </p:nvSpPr>
        <p:spPr>
          <a:xfrm>
            <a:off x="350826" y="1167980"/>
            <a:ext cx="10942283" cy="1599797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4. Попадали ли Вы в коррупционную ситуацию или оказывались в ситуации, когда понимали, что вопрос </a:t>
            </a:r>
            <a:r>
              <a:rPr lang="ru-RU" sz="2000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(проблему)</a:t>
            </a:r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можно решить только с помощью взятки, подарка, за определенную услугу, независимо от того, как фактически решалась эта проблема?</a:t>
            </a:r>
            <a:endParaRPr lang="ru-RU" sz="2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sz="2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2529754317"/>
              </p:ext>
            </p:extLst>
          </p:nvPr>
        </p:nvGraphicFramePr>
        <p:xfrm>
          <a:off x="551793" y="2023143"/>
          <a:ext cx="11051628" cy="4834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52948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8" y="5340"/>
            <a:ext cx="12192000" cy="841101"/>
          </a:xfrm>
          <a:prstGeom prst="rect">
            <a:avLst/>
          </a:prstGeom>
          <a:solidFill>
            <a:srgbClr val="314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spcBef>
                <a:spcPts val="95"/>
              </a:spcBef>
            </a:pPr>
            <a:r>
              <a:rPr lang="kk-K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Результаты онлайн анкетирования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5" y="21572"/>
            <a:ext cx="1258491" cy="825198"/>
          </a:xfrm>
          <a:prstGeom prst="rect">
            <a:avLst/>
          </a:prstGeom>
        </p:spPr>
      </p:pic>
      <p:sp>
        <p:nvSpPr>
          <p:cNvPr id="17" name="object 11">
            <a:extLst>
              <a:ext uri="{FF2B5EF4-FFF2-40B4-BE49-F238E27FC236}">
                <a16:creationId xmlns:a16="http://schemas.microsoft.com/office/drawing/2014/main" id="{57C8B216-7EDA-456B-8CF7-89DCA790F9C2}"/>
              </a:ext>
            </a:extLst>
          </p:cNvPr>
          <p:cNvSpPr txBox="1"/>
          <p:nvPr/>
        </p:nvSpPr>
        <p:spPr>
          <a:xfrm>
            <a:off x="350826" y="1167980"/>
            <a:ext cx="10942283" cy="676467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5. Когда в последний раз Вам приходилось попадать в коррупционную ситуацию? 	</a:t>
            </a:r>
            <a:endParaRPr sz="2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2111235383"/>
              </p:ext>
            </p:extLst>
          </p:nvPr>
        </p:nvGraphicFramePr>
        <p:xfrm>
          <a:off x="551793" y="2023143"/>
          <a:ext cx="11051628" cy="4834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2658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8" y="5340"/>
            <a:ext cx="12192000" cy="841101"/>
          </a:xfrm>
          <a:prstGeom prst="rect">
            <a:avLst/>
          </a:prstGeom>
          <a:solidFill>
            <a:srgbClr val="314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5" y="21572"/>
            <a:ext cx="1258491" cy="825198"/>
          </a:xfrm>
          <a:prstGeom prst="rect">
            <a:avLst/>
          </a:prstGeom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id="{E31B451F-E106-40FE-9A6F-86B759855EDC}"/>
              </a:ext>
            </a:extLst>
          </p:cNvPr>
          <p:cNvSpPr txBox="1">
            <a:spLocks/>
          </p:cNvSpPr>
          <p:nvPr/>
        </p:nvSpPr>
        <p:spPr>
          <a:xfrm>
            <a:off x="1515421" y="2328950"/>
            <a:ext cx="9374188" cy="2433766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vert="horz" lIns="91440" tIns="45720" rIns="91440" bIns="45720" rtlCol="0" anchor="ctr" anchorCtr="1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800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203535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3039</TotalTime>
  <Words>309</Words>
  <Application>Microsoft Office PowerPoint</Application>
  <PresentationFormat>Широкоэкранный</PresentationFormat>
  <Paragraphs>40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users</dc:creator>
  <cp:lastModifiedBy>Бауржан Тельтаев</cp:lastModifiedBy>
  <cp:revision>238</cp:revision>
  <dcterms:created xsi:type="dcterms:W3CDTF">2020-09-24T05:21:00Z</dcterms:created>
  <dcterms:modified xsi:type="dcterms:W3CDTF">2024-04-01T06:47:24Z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1049-10.2.0.7646</vt:lpwstr>
  </property>
</Properties>
</file>